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6" r:id="rId14"/>
    <p:sldId id="268" r:id="rId15"/>
    <p:sldId id="270" r:id="rId16"/>
    <p:sldId id="269" r:id="rId17"/>
    <p:sldId id="271" r:id="rId18"/>
    <p:sldId id="272" r:id="rId19"/>
    <p:sldId id="273" r:id="rId20"/>
    <p:sldId id="277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4DA1DBC-103D-4303-A716-0C361E60DBD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A3DAA968-65C5-4718-8F19-EE64B8CEC5C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Science Project</a:t>
            </a:r>
            <a:br>
              <a:rPr lang="en-US" dirty="0"/>
            </a:br>
            <a:r>
              <a:rPr lang="en-GB" sz="2400" b="1" i="0" dirty="0">
                <a:solidFill>
                  <a:srgbClr val="000000"/>
                </a:solidFill>
                <a:effectLst/>
                <a:latin typeface="Helvetica Neue"/>
              </a:rPr>
              <a:t>Finding suitable locations to open a car wash in London, UK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February 2021</a:t>
            </a:r>
          </a:p>
        </p:txBody>
      </p:sp>
    </p:spTree>
    <p:extLst>
      <p:ext uri="{BB962C8B-B14F-4D97-AF65-F5344CB8AC3E}">
        <p14:creationId xmlns:p14="http://schemas.microsoft.com/office/powerpoint/2010/main" val="1964516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Heatmap in Folium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A92E668-C82A-433F-A972-7A171CD36E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1481137"/>
            <a:ext cx="6529133" cy="4651685"/>
          </a:xfrm>
        </p:spPr>
      </p:pic>
    </p:spTree>
    <p:extLst>
      <p:ext uri="{BB962C8B-B14F-4D97-AF65-F5344CB8AC3E}">
        <p14:creationId xmlns:p14="http://schemas.microsoft.com/office/powerpoint/2010/main" val="4277495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dirty="0"/>
              <a:t>Final Table for Analysis with Traffic Volume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E4F6E1-50C7-4597-965B-B48F110E7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2EA80A-E90F-4D97-9192-164EBE4EA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403"/>
            <a:ext cx="9144000" cy="394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704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Examine the variables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15F54E3-4614-46E5-9769-544F973F41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1427" y="1481138"/>
            <a:ext cx="7881145" cy="4525962"/>
          </a:xfrm>
        </p:spPr>
      </p:pic>
    </p:spTree>
    <p:extLst>
      <p:ext uri="{BB962C8B-B14F-4D97-AF65-F5344CB8AC3E}">
        <p14:creationId xmlns:p14="http://schemas.microsoft.com/office/powerpoint/2010/main" val="2152963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Examine the variables (cont‘d)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0CF475-2D63-4353-987D-826FF3B09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E28C5-DBF7-4ED8-98D8-6C98660E0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770" y="1101122"/>
            <a:ext cx="8327229" cy="490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20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lt-LT" dirty="0"/>
              <a:t>K-means </a:t>
            </a:r>
            <a:r>
              <a:rPr lang="en-GB" dirty="0"/>
              <a:t>C</a:t>
            </a:r>
            <a:r>
              <a:rPr lang="lt-LT" dirty="0"/>
              <a:t>lustering </a:t>
            </a:r>
            <a:r>
              <a:rPr lang="en-GB" dirty="0"/>
              <a:t>&amp; Elbow Method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9371F95-2FC9-4922-AB2D-CB6DC9A47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74FD99-F630-422E-B282-11F22B01C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481328"/>
            <a:ext cx="4843291" cy="422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670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with Clusters and Centroids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0ADE29F-8999-4965-BCC1-E0F2B3BD2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730213"/>
            <a:ext cx="8229600" cy="2027811"/>
          </a:xfrm>
        </p:spPr>
      </p:pic>
    </p:spTree>
    <p:extLst>
      <p:ext uri="{BB962C8B-B14F-4D97-AF65-F5344CB8AC3E}">
        <p14:creationId xmlns:p14="http://schemas.microsoft.com/office/powerpoint/2010/main" val="37811194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Scatterplot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13DF9F-0C29-4D93-BC01-156C6424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985EC4-3F10-42C6-84A2-E12C0BEF7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66800"/>
            <a:ext cx="6858000" cy="505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52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Clusters plotted in Folium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44B7CA-22F3-4846-9AAA-AB583C187D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8182" y="1481138"/>
            <a:ext cx="7527636" cy="4525962"/>
          </a:xfrm>
        </p:spPr>
      </p:pic>
    </p:spTree>
    <p:extLst>
      <p:ext uri="{BB962C8B-B14F-4D97-AF65-F5344CB8AC3E}">
        <p14:creationId xmlns:p14="http://schemas.microsoft.com/office/powerpoint/2010/main" val="3562722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765C06-7E15-4210-A586-3D36AF9DE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032" y="1481138"/>
            <a:ext cx="8041935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2543551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Cluster 2 – West London – is the best area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(cont’d)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8832A-C0FE-426A-B82E-102B11BC2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1943"/>
            <a:ext cx="9144000" cy="273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996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en-US" sz="2500" b="1" u="sng" dirty="0">
                <a:solidFill>
                  <a:srgbClr val="FF0000"/>
                </a:solidFill>
              </a:rPr>
              <a:t>Three objectives:</a:t>
            </a:r>
          </a:p>
          <a:p>
            <a:pPr marL="109728" indent="0">
              <a:buNone/>
            </a:pPr>
            <a:endParaRPr lang="en-US" sz="2500" b="1" dirty="0">
              <a:solidFill>
                <a:srgbClr val="FF0000"/>
              </a:solidFill>
            </a:endParaRPr>
          </a:p>
          <a:p>
            <a:r>
              <a:rPr lang="en-US" sz="2500" dirty="0"/>
              <a:t>Find an area that isn’t too crowded with competition</a:t>
            </a:r>
          </a:p>
          <a:p>
            <a:pPr marL="109728" indent="0">
              <a:buNone/>
            </a:pPr>
            <a:endParaRPr lang="en-US" sz="2500" dirty="0"/>
          </a:p>
          <a:p>
            <a:r>
              <a:rPr lang="en-US" sz="2500" dirty="0"/>
              <a:t>Has a decent amount of passing volume of traffic</a:t>
            </a:r>
          </a:p>
          <a:p>
            <a:endParaRPr lang="en-US" sz="2500" dirty="0"/>
          </a:p>
          <a:p>
            <a:r>
              <a:rPr lang="en-US" sz="2500" dirty="0"/>
              <a:t>Has a relatively sizeable amount of population</a:t>
            </a:r>
          </a:p>
          <a:p>
            <a:endParaRPr lang="en-US" sz="25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Task: find a suitable location for a new car wash in London, UK</a:t>
            </a:r>
          </a:p>
        </p:txBody>
      </p:sp>
    </p:spTree>
    <p:extLst>
      <p:ext uri="{BB962C8B-B14F-4D97-AF65-F5344CB8AC3E}">
        <p14:creationId xmlns:p14="http://schemas.microsoft.com/office/powerpoint/2010/main" val="4114766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rgbClr val="000000"/>
                </a:solidFill>
                <a:latin typeface="Lucida Sans Unicode (Body)"/>
                <a:cs typeface="Calibri" panose="020F0502020204030204" pitchFamily="34" charset="0"/>
              </a:rPr>
              <a:t>Cluster no.2 has the lowest number of car wash facilities per population and traffic volume, despite having the highest number of Car Washes. Therefore, for a potential investor starting a new venture this area would be highly desirable. The Boroughs include: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1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dirty="0">
                <a:solidFill>
                  <a:srgbClr val="000000"/>
                </a:solidFill>
                <a:effectLst/>
                <a:latin typeface="Helvetica Neue"/>
              </a:rPr>
              <a:t>Brent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dirty="0">
                <a:solidFill>
                  <a:srgbClr val="000000"/>
                </a:solidFill>
                <a:effectLst/>
                <a:latin typeface="Helvetica Neue"/>
              </a:rPr>
              <a:t>Harrow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dirty="0">
                <a:solidFill>
                  <a:srgbClr val="000000"/>
                </a:solidFill>
                <a:effectLst/>
                <a:latin typeface="Helvetica Neue"/>
              </a:rPr>
              <a:t>Ealing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dirty="0">
                <a:solidFill>
                  <a:srgbClr val="000000"/>
                </a:solidFill>
                <a:effectLst/>
                <a:latin typeface="Helvetica Neue"/>
              </a:rPr>
              <a:t>Hillingdon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1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r>
              <a:rPr lang="en-GB" sz="1400" dirty="0">
                <a:solidFill>
                  <a:srgbClr val="000000"/>
                </a:solidFill>
                <a:latin typeface="Lucida Sans Unicode (Body)"/>
                <a:cs typeface="Calibri" panose="020F0502020204030204" pitchFamily="34" charset="0"/>
              </a:rPr>
              <a:t>Indeed, this area benefits from dense population and high amount of vehicle traffic, for example due to Heathrow Airport, therefore it is an attractive location. Further analysis could benefit incorporating a cost consideration i.e. the optimum location from a financial point of view.</a:t>
            </a:r>
          </a:p>
          <a:p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(cont’d)</a:t>
            </a:r>
          </a:p>
        </p:txBody>
      </p:sp>
    </p:spTree>
    <p:extLst>
      <p:ext uri="{BB962C8B-B14F-4D97-AF65-F5344CB8AC3E}">
        <p14:creationId xmlns:p14="http://schemas.microsoft.com/office/powerpoint/2010/main" val="2952700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/>
            <a:r>
              <a:rPr lang="en-GB" sz="2400" b="0" i="0" dirty="0">
                <a:solidFill>
                  <a:srgbClr val="000000"/>
                </a:solidFill>
                <a:effectLst/>
                <a:latin typeface="Helvetica Neue"/>
              </a:rPr>
              <a:t>Scraping London borough data</a:t>
            </a:r>
          </a:p>
          <a:p>
            <a:pPr algn="l"/>
            <a:endParaRPr lang="en-GB" sz="2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r>
              <a:rPr lang="en-GB" sz="2400" b="0" i="0" dirty="0">
                <a:solidFill>
                  <a:srgbClr val="000000"/>
                </a:solidFill>
                <a:effectLst/>
                <a:latin typeface="Helvetica Neue"/>
              </a:rPr>
              <a:t>Obtaining Location of existing competition through Foursquare API</a:t>
            </a:r>
          </a:p>
          <a:p>
            <a:pPr marL="109728" indent="0" algn="l">
              <a:buNone/>
            </a:pPr>
            <a:endParaRPr lang="en-GB" sz="2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r>
              <a:rPr lang="en-GB" sz="2400" b="0" i="0" dirty="0">
                <a:solidFill>
                  <a:srgbClr val="000000"/>
                </a:solidFill>
                <a:effectLst/>
                <a:latin typeface="Helvetica Neue"/>
              </a:rPr>
              <a:t>Supporting information, such as vehicle traffic volume of each borough</a:t>
            </a: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952664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6F5309-B122-43E0-B18E-E28DFD751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K-means clustering is going to be used to help group car wash locations and analyse the best potential candidate.</a:t>
            </a:r>
          </a:p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In order to define the right k, Elbow Method is going to be used by plotting the variance as a function of the number of clusters and picking the k that flattens the curve.</a:t>
            </a:r>
          </a:p>
          <a:p>
            <a:pPr algn="l"/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109728" indent="0" algn="l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The main open source Python libraries that are used are the following:</a:t>
            </a:r>
          </a:p>
          <a:p>
            <a:pPr marL="109728" indent="0" algn="l">
              <a:buNone/>
            </a:pP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109728" indent="0" algn="l">
              <a:buNone/>
            </a:pP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Data Analysis and Manipulation</a:t>
            </a:r>
            <a:b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Pandas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SciPy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NumPy</a:t>
            </a:r>
          </a:p>
          <a:p>
            <a:pPr marL="109728" indent="0" algn="l">
              <a:buNone/>
            </a:pP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Data Visualisation</a:t>
            </a:r>
            <a:b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Matplotlib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Seaborn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Folium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109728" indent="0" algn="l">
              <a:buNone/>
            </a:pPr>
            <a:r>
              <a:rPr lang="en-GB" b="1" i="0" dirty="0">
                <a:solidFill>
                  <a:srgbClr val="000000"/>
                </a:solidFill>
                <a:effectLst/>
                <a:latin typeface="Helvetica Neue"/>
              </a:rPr>
              <a:t>Machine Learning</a:t>
            </a:r>
            <a:b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Scikit-Learn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0523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Borough List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010813-7F5C-437C-B935-969DEC0F0A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AEF6D3-B6A8-4228-80A2-0330EA808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36590"/>
            <a:ext cx="2696650" cy="477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05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Boroughs plotted in Folium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12BDDD-B184-4644-A88B-EE146480F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D26512-E840-42D5-BC7E-88F5AC3D2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13835"/>
            <a:ext cx="7162800" cy="426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11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Extracted competition from Foursquare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6083467-BD57-4CAE-8EB1-7D3DEBF55A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60522"/>
            <a:ext cx="8229600" cy="4367194"/>
          </a:xfrm>
        </p:spPr>
      </p:pic>
    </p:spTree>
    <p:extLst>
      <p:ext uri="{BB962C8B-B14F-4D97-AF65-F5344CB8AC3E}">
        <p14:creationId xmlns:p14="http://schemas.microsoft.com/office/powerpoint/2010/main" val="3927741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Existing Car Washes per Borough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FDB3777-7EE2-4844-8DA9-FF5E453C8C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62164"/>
            <a:ext cx="8229600" cy="3963910"/>
          </a:xfrm>
        </p:spPr>
      </p:pic>
    </p:spTree>
    <p:extLst>
      <p:ext uri="{BB962C8B-B14F-4D97-AF65-F5344CB8AC3E}">
        <p14:creationId xmlns:p14="http://schemas.microsoft.com/office/powerpoint/2010/main" val="1295229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Existing Car Washes plotted in Folium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0794076-8863-4C98-B0A6-FACCBEAC3E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705" y="1481138"/>
            <a:ext cx="7238590" cy="4525962"/>
          </a:xfrm>
        </p:spPr>
      </p:pic>
    </p:spTree>
    <p:extLst>
      <p:ext uri="{BB962C8B-B14F-4D97-AF65-F5344CB8AC3E}">
        <p14:creationId xmlns:p14="http://schemas.microsoft.com/office/powerpoint/2010/main" val="10726626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619</TotalTime>
  <Words>355</Words>
  <Application>Microsoft Office PowerPoint</Application>
  <PresentationFormat>On-screen Show (4:3)</PresentationFormat>
  <Paragraphs>58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Helvetica Neue</vt:lpstr>
      <vt:lpstr>Lucida Sans Unicode</vt:lpstr>
      <vt:lpstr>Lucida Sans Unicode (Body)</vt:lpstr>
      <vt:lpstr>Verdana</vt:lpstr>
      <vt:lpstr>Wingdings 2</vt:lpstr>
      <vt:lpstr>Wingdings 3</vt:lpstr>
      <vt:lpstr>Concourse</vt:lpstr>
      <vt:lpstr>Data Science Project Finding suitable locations to open a car wash in London, UK</vt:lpstr>
      <vt:lpstr>Task: find a suitable location for a new car wash in London, UK</vt:lpstr>
      <vt:lpstr>Data</vt:lpstr>
      <vt:lpstr>Methodology</vt:lpstr>
      <vt:lpstr>Final Borough List</vt:lpstr>
      <vt:lpstr>Boroughs plotted in Folium</vt:lpstr>
      <vt:lpstr>Extracted competition from Foursquare</vt:lpstr>
      <vt:lpstr>Existing Car Washes per Borough</vt:lpstr>
      <vt:lpstr>Existing Car Washes plotted in Folium</vt:lpstr>
      <vt:lpstr>Heatmap in Folium</vt:lpstr>
      <vt:lpstr>Final Table for Analysis with Traffic Volume</vt:lpstr>
      <vt:lpstr>Examine the variables</vt:lpstr>
      <vt:lpstr>Examine the variables (cont‘d)</vt:lpstr>
      <vt:lpstr>K-means Clustering &amp; Elbow Method</vt:lpstr>
      <vt:lpstr>Data with Clusters and Centroids</vt:lpstr>
      <vt:lpstr>Cluster Scatterplot</vt:lpstr>
      <vt:lpstr>Clusters plotted in Folium</vt:lpstr>
      <vt:lpstr>Results</vt:lpstr>
      <vt:lpstr>Results (cont’d)</vt:lpstr>
      <vt:lpstr>Results (cont’d)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Efficient Deployment of Police Forces in Vancouver Neighborhoods</dc:title>
  <dc:creator>EBIN</dc:creator>
  <cp:lastModifiedBy>Sergej</cp:lastModifiedBy>
  <cp:revision>24</cp:revision>
  <dcterms:created xsi:type="dcterms:W3CDTF">2020-08-12T13:53:46Z</dcterms:created>
  <dcterms:modified xsi:type="dcterms:W3CDTF">2021-01-31T23:53:12Z</dcterms:modified>
</cp:coreProperties>
</file>

<file path=docProps/thumbnail.jpeg>
</file>